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31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9" r:id="rId23"/>
    <p:sldId id="300" r:id="rId24"/>
    <p:sldId id="301" r:id="rId25"/>
    <p:sldId id="302" r:id="rId26"/>
    <p:sldId id="303" r:id="rId27"/>
    <p:sldId id="304" r:id="rId28"/>
    <p:sldId id="305"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a:t>Lüzum şartları, akdin geri dönülemeyecek şekilde bağlayıcı olması için gerekli şartlardır. Kızın velisinin rızasını almadan evlenmesi halinde evlendiği erkeğin kendisine denk olmaması ve </a:t>
            </a:r>
            <a:r>
              <a:rPr lang="tr-TR" dirty="0" err="1"/>
              <a:t>mehrinin</a:t>
            </a:r>
            <a:r>
              <a:rPr lang="tr-TR" dirty="0"/>
              <a:t> de </a:t>
            </a:r>
            <a:r>
              <a:rPr lang="tr-TR" dirty="0" err="1"/>
              <a:t>mehr</a:t>
            </a:r>
            <a:r>
              <a:rPr lang="tr-TR" dirty="0"/>
              <a:t>-i misil olmaması sebebiyle velisinin itiraz hakkının olmamasıdır. Velinin itiraz hakkı olduğu sürece feshedilmesi mümkün olduğu için akit bağlayıcı hale gelmez. Lüzum şartlarını taşımayan bir evlilik, gayr-ı lâzım evliliktir.</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Geçerli bir evliliğin evlenen taraflar açısından sağladığı birtakım hak ve yükümlülükler </a:t>
            </a:r>
            <a:r>
              <a:rPr lang="tr-TR" dirty="0" smtClean="0"/>
              <a:t>vardır.</a:t>
            </a:r>
          </a:p>
          <a:p>
            <a:pPr>
              <a:lnSpc>
                <a:spcPct val="120000"/>
              </a:lnSpc>
            </a:pPr>
            <a:r>
              <a:rPr lang="tr-TR" dirty="0" smtClean="0"/>
              <a:t>Evliliğin </a:t>
            </a:r>
            <a:r>
              <a:rPr lang="tr-TR" dirty="0"/>
              <a:t>erkeğe yüklediği yükümlülüklerin </a:t>
            </a:r>
            <a:r>
              <a:rPr lang="tr-TR" dirty="0" err="1"/>
              <a:t>başlıcaları</a:t>
            </a:r>
            <a:r>
              <a:rPr lang="tr-TR" dirty="0"/>
              <a:t> </a:t>
            </a:r>
            <a:r>
              <a:rPr lang="tr-TR" b="1" dirty="0" err="1">
                <a:solidFill>
                  <a:srgbClr val="00B050"/>
                </a:solidFill>
              </a:rPr>
              <a:t>mehir</a:t>
            </a:r>
            <a:r>
              <a:rPr lang="tr-TR" dirty="0"/>
              <a:t> ve </a:t>
            </a:r>
            <a:r>
              <a:rPr lang="tr-TR" b="1" dirty="0">
                <a:solidFill>
                  <a:srgbClr val="00B050"/>
                </a:solidFill>
              </a:rPr>
              <a:t>nafaka</a:t>
            </a:r>
            <a:r>
              <a:rPr lang="tr-TR" dirty="0"/>
              <a:t>dır. </a:t>
            </a:r>
            <a:r>
              <a:rPr lang="tr-TR" b="1" dirty="0">
                <a:solidFill>
                  <a:srgbClr val="00B050"/>
                </a:solidFill>
              </a:rPr>
              <a:t>Mehir</a:t>
            </a:r>
            <a:r>
              <a:rPr lang="tr-TR" dirty="0"/>
              <a:t>, evlilik akdi ile sabit olan maddi değeri olan şeydir. Peşin ödenen </a:t>
            </a:r>
            <a:r>
              <a:rPr lang="tr-TR" dirty="0" err="1"/>
              <a:t>mehre</a:t>
            </a:r>
            <a:r>
              <a:rPr lang="tr-TR" dirty="0"/>
              <a:t> </a:t>
            </a:r>
            <a:r>
              <a:rPr lang="tr-TR" i="1" dirty="0" err="1"/>
              <a:t>mehr</a:t>
            </a:r>
            <a:r>
              <a:rPr lang="tr-TR" i="1" dirty="0"/>
              <a:t>-i muaccel</a:t>
            </a:r>
            <a:r>
              <a:rPr lang="tr-TR" dirty="0"/>
              <a:t>, sonra ödenmesi kararlaştırılan </a:t>
            </a:r>
            <a:r>
              <a:rPr lang="tr-TR" dirty="0" err="1"/>
              <a:t>mehre</a:t>
            </a:r>
            <a:r>
              <a:rPr lang="tr-TR" dirty="0"/>
              <a:t> </a:t>
            </a:r>
            <a:r>
              <a:rPr lang="tr-TR" i="1" dirty="0" err="1"/>
              <a:t>mehr</a:t>
            </a:r>
            <a:r>
              <a:rPr lang="tr-TR" i="1" dirty="0"/>
              <a:t>-i müeccel</a:t>
            </a:r>
            <a:r>
              <a:rPr lang="tr-TR" dirty="0"/>
              <a:t>, akit sırasında kararlaştırılan </a:t>
            </a:r>
            <a:r>
              <a:rPr lang="tr-TR" dirty="0" err="1"/>
              <a:t>mehre</a:t>
            </a:r>
            <a:r>
              <a:rPr lang="tr-TR" dirty="0"/>
              <a:t> </a:t>
            </a:r>
            <a:r>
              <a:rPr lang="tr-TR" i="1" dirty="0" err="1"/>
              <a:t>mehr</a:t>
            </a:r>
            <a:r>
              <a:rPr lang="tr-TR" i="1" dirty="0"/>
              <a:t>-i müsemma</a:t>
            </a:r>
            <a:r>
              <a:rPr lang="tr-TR" dirty="0"/>
              <a:t>, akit sırasında kararlaştırılmamışsa </a:t>
            </a:r>
            <a:r>
              <a:rPr lang="tr-TR" i="1" dirty="0" err="1"/>
              <a:t>mehr</a:t>
            </a:r>
            <a:r>
              <a:rPr lang="tr-TR" i="1" dirty="0"/>
              <a:t>-i misil </a:t>
            </a:r>
            <a:r>
              <a:rPr lang="tr-TR" dirty="0"/>
              <a:t>olarak isimlendirilir</a:t>
            </a:r>
            <a:endParaRPr lang="tr-TR" dirty="0"/>
          </a:p>
        </p:txBody>
      </p:sp>
    </p:spTree>
    <p:extLst>
      <p:ext uri="{BB962C8B-B14F-4D97-AF65-F5344CB8AC3E}">
        <p14:creationId xmlns:p14="http://schemas.microsoft.com/office/powerpoint/2010/main" val="296576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30000"/>
              </a:lnSpc>
            </a:pPr>
            <a:r>
              <a:rPr lang="tr-TR" b="1" dirty="0" smtClean="0">
                <a:solidFill>
                  <a:srgbClr val="00B050"/>
                </a:solidFill>
              </a:rPr>
              <a:t>Nafaka</a:t>
            </a:r>
            <a:r>
              <a:rPr lang="tr-TR" dirty="0" smtClean="0"/>
              <a:t>, kadının belli şartları yerine getirmesi şartıyla kocanın yüklendiği masrafları içine alır. Nafakaya kadının yiyeceği, giyeceği, oturacağı ev, tedavi ve ilaç masrafları girer. Eşlerin birbirinden cinsel istifadelerinin helal olması, doğacak çocukların nesebinin sabit olması, geride kalanın ölene varis olması ve evlilik sebebiyle evlenme engelinin oluşması da taraflar açısından müşterek sonuçlardandır.</a:t>
            </a:r>
            <a:endParaRPr lang="tr-TR" dirty="0"/>
          </a:p>
        </p:txBody>
      </p:sp>
    </p:spTree>
    <p:extLst>
      <p:ext uri="{BB962C8B-B14F-4D97-AF65-F5344CB8AC3E}">
        <p14:creationId xmlns:p14="http://schemas.microsoft.com/office/powerpoint/2010/main" val="169250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a:t>Evliliğin sona ermesi, </a:t>
            </a:r>
            <a:r>
              <a:rPr lang="tr-TR" b="1" dirty="0">
                <a:solidFill>
                  <a:srgbClr val="00B050"/>
                </a:solidFill>
              </a:rPr>
              <a:t>fesih</a:t>
            </a:r>
            <a:r>
              <a:rPr lang="tr-TR" dirty="0"/>
              <a:t> ve </a:t>
            </a:r>
            <a:r>
              <a:rPr lang="tr-TR" b="1" dirty="0">
                <a:solidFill>
                  <a:srgbClr val="00B050"/>
                </a:solidFill>
              </a:rPr>
              <a:t>talak</a:t>
            </a:r>
            <a:r>
              <a:rPr lang="tr-TR" dirty="0"/>
              <a:t> olmak üzere temelde iki şekilde olur. </a:t>
            </a:r>
            <a:r>
              <a:rPr lang="tr-TR" b="1" dirty="0">
                <a:solidFill>
                  <a:srgbClr val="00B050"/>
                </a:solidFill>
              </a:rPr>
              <a:t>Fesih</a:t>
            </a:r>
            <a:r>
              <a:rPr lang="tr-TR" dirty="0"/>
              <a:t>, akit sırasında veya sonradan meydana gelen bir eksiklik ya da bozukluk sebebiyle akdin sona ermesidir ve </a:t>
            </a:r>
            <a:r>
              <a:rPr lang="tr-TR" b="1" dirty="0">
                <a:solidFill>
                  <a:srgbClr val="00B050"/>
                </a:solidFill>
              </a:rPr>
              <a:t>fesih talak sayılmaz</a:t>
            </a:r>
            <a:r>
              <a:rPr lang="tr-TR" dirty="0"/>
              <a:t>. </a:t>
            </a:r>
            <a:r>
              <a:rPr lang="tr-TR" b="1" dirty="0">
                <a:solidFill>
                  <a:srgbClr val="00B050"/>
                </a:solidFill>
              </a:rPr>
              <a:t>Talak</a:t>
            </a:r>
            <a:r>
              <a:rPr lang="tr-TR" dirty="0"/>
              <a:t>, belli sözlerle evliliğin koca tarafından sona erdirilmesidir. Koca, üç talak hakkına sahiptir. Kocaya boşadığı eşine yeni bir </a:t>
            </a:r>
            <a:r>
              <a:rPr lang="tr-TR" dirty="0" err="1"/>
              <a:t>mehir</a:t>
            </a:r>
            <a:r>
              <a:rPr lang="tr-TR" dirty="0"/>
              <a:t> ve nikâha ihtiyaç duymadan dönme imkânı veren talaka </a:t>
            </a:r>
            <a:r>
              <a:rPr lang="tr-TR" b="1" dirty="0" err="1">
                <a:solidFill>
                  <a:srgbClr val="00B050"/>
                </a:solidFill>
              </a:rPr>
              <a:t>ric‘î</a:t>
            </a:r>
            <a:r>
              <a:rPr lang="tr-TR" dirty="0"/>
              <a:t> </a:t>
            </a:r>
            <a:r>
              <a:rPr lang="tr-TR" b="1" dirty="0">
                <a:solidFill>
                  <a:srgbClr val="00B050"/>
                </a:solidFill>
              </a:rPr>
              <a:t>talak</a:t>
            </a:r>
            <a:r>
              <a:rPr lang="tr-TR" dirty="0"/>
              <a:t> denir. Kocaya boşadığı eşine ancak yeni bir </a:t>
            </a:r>
            <a:r>
              <a:rPr lang="tr-TR" dirty="0" err="1"/>
              <a:t>mehir</a:t>
            </a:r>
            <a:r>
              <a:rPr lang="tr-TR" dirty="0"/>
              <a:t> ve nikâh ile dönme imkânı veren talaka da </a:t>
            </a:r>
            <a:r>
              <a:rPr lang="tr-TR" b="1" dirty="0" err="1">
                <a:solidFill>
                  <a:srgbClr val="00B050"/>
                </a:solidFill>
              </a:rPr>
              <a:t>bâin</a:t>
            </a:r>
            <a:r>
              <a:rPr lang="tr-TR" dirty="0"/>
              <a:t> </a:t>
            </a:r>
            <a:r>
              <a:rPr lang="tr-TR" b="1" dirty="0">
                <a:solidFill>
                  <a:srgbClr val="00B050"/>
                </a:solidFill>
              </a:rPr>
              <a:t>talak</a:t>
            </a:r>
            <a:r>
              <a:rPr lang="tr-TR" dirty="0"/>
              <a:t> denir.</a:t>
            </a:r>
            <a:endParaRPr lang="tr-TR" dirty="0"/>
          </a:p>
        </p:txBody>
      </p:sp>
    </p:spTree>
    <p:extLst>
      <p:ext uri="{BB962C8B-B14F-4D97-AF65-F5344CB8AC3E}">
        <p14:creationId xmlns:p14="http://schemas.microsoft.com/office/powerpoint/2010/main" val="406414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err="1"/>
              <a:t>Ric‘î</a:t>
            </a:r>
            <a:r>
              <a:rPr lang="tr-TR" dirty="0"/>
              <a:t> talakta prensip olarak evliliğin devam ettiği, </a:t>
            </a:r>
            <a:r>
              <a:rPr lang="tr-TR" dirty="0" err="1"/>
              <a:t>bâin</a:t>
            </a:r>
            <a:r>
              <a:rPr lang="tr-TR" dirty="0"/>
              <a:t> talakta da sona erdiği kabul edilir. Sünnete uygun olan talaka, </a:t>
            </a:r>
            <a:r>
              <a:rPr lang="tr-TR" dirty="0" err="1"/>
              <a:t>sünnî</a:t>
            </a:r>
            <a:r>
              <a:rPr lang="tr-TR" dirty="0"/>
              <a:t> talak, aykırı olan talaka da </a:t>
            </a:r>
            <a:r>
              <a:rPr lang="tr-TR" dirty="0" err="1"/>
              <a:t>bid‘î</a:t>
            </a:r>
            <a:r>
              <a:rPr lang="tr-TR" dirty="0"/>
              <a:t> talak denir.</a:t>
            </a:r>
            <a:endParaRPr lang="tr-TR" dirty="0"/>
          </a:p>
        </p:txBody>
      </p:sp>
    </p:spTree>
    <p:extLst>
      <p:ext uri="{BB962C8B-B14F-4D97-AF65-F5344CB8AC3E}">
        <p14:creationId xmlns:p14="http://schemas.microsoft.com/office/powerpoint/2010/main" val="368170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Erkeğin istemediği bir evliliği talak hakkını kullanarak istediği zaman sona erdirme hakkı vardır. Fakat kadının bu imkânı sınırlıdır, bunun üç yolu vardır. Bunlar </a:t>
            </a:r>
            <a:r>
              <a:rPr lang="tr-TR" dirty="0" err="1"/>
              <a:t>tefvîzü’t</a:t>
            </a:r>
            <a:r>
              <a:rPr lang="tr-TR" dirty="0"/>
              <a:t>-talak, </a:t>
            </a:r>
            <a:r>
              <a:rPr lang="tr-TR" dirty="0" err="1"/>
              <a:t>muhâlea</a:t>
            </a:r>
            <a:r>
              <a:rPr lang="tr-TR" dirty="0"/>
              <a:t> ve </a:t>
            </a:r>
            <a:r>
              <a:rPr lang="tr-TR" dirty="0" err="1"/>
              <a:t>tefrik’tir</a:t>
            </a:r>
            <a:r>
              <a:rPr lang="tr-TR" dirty="0"/>
              <a:t>. Tefriki gerektiren sebep Hanefîlerde oldukça sınırlı iken diğer mezheplerde daha fazladır. </a:t>
            </a:r>
            <a:endParaRPr lang="tr-TR" dirty="0"/>
          </a:p>
        </p:txBody>
      </p:sp>
    </p:spTree>
    <p:extLst>
      <p:ext uri="{BB962C8B-B14F-4D97-AF65-F5344CB8AC3E}">
        <p14:creationId xmlns:p14="http://schemas.microsoft.com/office/powerpoint/2010/main" val="5414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20000"/>
              </a:lnSpc>
            </a:pPr>
            <a:r>
              <a:rPr lang="tr-TR" dirty="0" smtClean="0"/>
              <a:t>Mezhepler </a:t>
            </a:r>
            <a:r>
              <a:rPr lang="tr-TR" dirty="0"/>
              <a:t>tarafından kabul edilen başlıca tefrik sebepleri şunlardır: Hastalık ve kusur sebebiyle tefrik, kocanın kaybolması sebebiyle tefrik, kocanın nafakayı temin etmemesi sebebiyle tefrik, fena muamele ve geçimsizlik sebebiyle tefrik, </a:t>
            </a:r>
            <a:r>
              <a:rPr lang="tr-TR" dirty="0" err="1"/>
              <a:t>îlâ</a:t>
            </a:r>
            <a:r>
              <a:rPr lang="tr-TR" dirty="0"/>
              <a:t> sebebiyle tefrik ve </a:t>
            </a:r>
            <a:r>
              <a:rPr lang="tr-TR" dirty="0" err="1"/>
              <a:t>liân</a:t>
            </a:r>
            <a:r>
              <a:rPr lang="tr-TR" dirty="0"/>
              <a:t> sebebiyle tefrik. </a:t>
            </a:r>
            <a:r>
              <a:rPr lang="tr-TR" dirty="0" err="1"/>
              <a:t>Muhâlea</a:t>
            </a:r>
            <a:r>
              <a:rPr lang="tr-TR" dirty="0"/>
              <a:t> ve tefrik de talakın kapsamına girer. </a:t>
            </a:r>
            <a:endParaRPr lang="tr-TR" dirty="0"/>
          </a:p>
        </p:txBody>
      </p:sp>
    </p:spTree>
    <p:extLst>
      <p:ext uri="{BB962C8B-B14F-4D97-AF65-F5344CB8AC3E}">
        <p14:creationId xmlns:p14="http://schemas.microsoft.com/office/powerpoint/2010/main" val="419362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40000"/>
              </a:lnSpc>
            </a:pPr>
            <a:r>
              <a:rPr lang="tr-TR" dirty="0"/>
              <a:t>Evlilikte olduğu gibi evliliğin sona ermesinin de erkek, kadın ve doğan çocuklar açısından birtakım sonuçları </a:t>
            </a:r>
            <a:r>
              <a:rPr lang="tr-TR" dirty="0" smtClean="0"/>
              <a:t>vardır.</a:t>
            </a:r>
          </a:p>
          <a:p>
            <a:pPr>
              <a:lnSpc>
                <a:spcPct val="140000"/>
              </a:lnSpc>
            </a:pPr>
            <a:r>
              <a:rPr lang="tr-TR" dirty="0" smtClean="0"/>
              <a:t>Evliliğin </a:t>
            </a:r>
            <a:r>
              <a:rPr lang="tr-TR" dirty="0"/>
              <a:t>sona ermesinin belli başlı sonuçları şunlardır: </a:t>
            </a:r>
            <a:r>
              <a:rPr lang="tr-TR" dirty="0" err="1"/>
              <a:t>İddet</a:t>
            </a:r>
            <a:r>
              <a:rPr lang="tr-TR" dirty="0"/>
              <a:t>, </a:t>
            </a:r>
            <a:r>
              <a:rPr lang="tr-TR" dirty="0" err="1"/>
              <a:t>iddet</a:t>
            </a:r>
            <a:r>
              <a:rPr lang="tr-TR" dirty="0"/>
              <a:t> nafakası, miras, nesep, çocuğun emzirilmesi, çocuğun bakım ve terbiyesidir.</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Adet </a:t>
            </a:r>
            <a:r>
              <a:rPr lang="tr-TR" b="1" dirty="0" err="1" smtClean="0">
                <a:solidFill>
                  <a:srgbClr val="FF0000"/>
                </a:solidFill>
              </a:rPr>
              <a:t>muhakkemdir</a:t>
            </a:r>
            <a:r>
              <a:rPr lang="tr-TR" b="1" dirty="0" smtClean="0">
                <a:solidFill>
                  <a:srgbClr val="FF0000"/>
                </a:solidFill>
              </a:rPr>
              <a:t>.</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Fıkhi bir hükme varmak için, örf ve adet hakem kılınır. Özellikle mahkemeye intikal etmiş anlaşmazlıklarda âdete başvurularak anlaşmazlıklar örf ve âdetin hakemliğinde çözülmeye çalışılır. Çünkü adet İslam fıkhında belirli şartlar altında hükme kaynaklık eden delillerden biri olarak </a:t>
            </a:r>
            <a:r>
              <a:rPr lang="tr-TR" dirty="0" smtClean="0"/>
              <a:t>görülür.</a:t>
            </a:r>
          </a:p>
        </p:txBody>
      </p:sp>
    </p:spTree>
    <p:extLst>
      <p:ext uri="{BB962C8B-B14F-4D97-AF65-F5344CB8AC3E}">
        <p14:creationId xmlns:p14="http://schemas.microsoft.com/office/powerpoint/2010/main" val="138576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Ceza Fıkhı/Hukuku</a:t>
            </a:r>
            <a:endParaRPr lang="tr-TR" dirty="0">
              <a:solidFill>
                <a:srgbClr val="00B050"/>
              </a:solidFill>
            </a:endParaRPr>
          </a:p>
        </p:txBody>
      </p:sp>
      <p:sp>
        <p:nvSpPr>
          <p:cNvPr id="3" name="İçerik Yer Tutucusu 2"/>
          <p:cNvSpPr>
            <a:spLocks noGrp="1"/>
          </p:cNvSpPr>
          <p:nvPr>
            <p:ph idx="1"/>
          </p:nvPr>
        </p:nvSpPr>
        <p:spPr/>
        <p:txBody>
          <a:bodyPr>
            <a:normAutofit fontScale="92500" lnSpcReduction="20000"/>
          </a:bodyPr>
          <a:lstStyle/>
          <a:p>
            <a:pPr>
              <a:lnSpc>
                <a:spcPct val="120000"/>
              </a:lnSpc>
            </a:pPr>
            <a:r>
              <a:rPr lang="tr-TR" dirty="0"/>
              <a:t>İslam ceza fıkhında suçlar </a:t>
            </a:r>
            <a:r>
              <a:rPr lang="tr-TR" b="1" dirty="0">
                <a:solidFill>
                  <a:srgbClr val="00B050"/>
                </a:solidFill>
              </a:rPr>
              <a:t>had</a:t>
            </a:r>
            <a:r>
              <a:rPr lang="tr-TR" dirty="0"/>
              <a:t>, </a:t>
            </a:r>
            <a:r>
              <a:rPr lang="tr-TR" b="1" dirty="0">
                <a:solidFill>
                  <a:srgbClr val="00B050"/>
                </a:solidFill>
              </a:rPr>
              <a:t>kısas</a:t>
            </a:r>
            <a:r>
              <a:rPr lang="tr-TR" dirty="0"/>
              <a:t> ve </a:t>
            </a:r>
            <a:r>
              <a:rPr lang="tr-TR" b="1" dirty="0" err="1">
                <a:solidFill>
                  <a:srgbClr val="00B050"/>
                </a:solidFill>
              </a:rPr>
              <a:t>ta’zîr</a:t>
            </a:r>
            <a:r>
              <a:rPr lang="tr-TR" dirty="0"/>
              <a:t> suçları biçiminde üç kısma </a:t>
            </a:r>
            <a:r>
              <a:rPr lang="tr-TR" dirty="0" smtClean="0"/>
              <a:t>ayrılmaktadır.</a:t>
            </a:r>
          </a:p>
          <a:p>
            <a:pPr>
              <a:lnSpc>
                <a:spcPct val="120000"/>
              </a:lnSpc>
            </a:pPr>
            <a:r>
              <a:rPr lang="tr-TR" b="1" dirty="0" smtClean="0">
                <a:solidFill>
                  <a:srgbClr val="00B050"/>
                </a:solidFill>
              </a:rPr>
              <a:t>Had </a:t>
            </a:r>
            <a:r>
              <a:rPr lang="tr-TR" b="1" dirty="0">
                <a:solidFill>
                  <a:srgbClr val="00B050"/>
                </a:solidFill>
              </a:rPr>
              <a:t>suçları</a:t>
            </a:r>
            <a:r>
              <a:rPr lang="tr-TR" dirty="0"/>
              <a:t>, </a:t>
            </a:r>
            <a:r>
              <a:rPr lang="tr-TR" dirty="0" err="1"/>
              <a:t>Kitab</a:t>
            </a:r>
            <a:r>
              <a:rPr lang="tr-TR" dirty="0"/>
              <a:t> ve </a:t>
            </a:r>
            <a:r>
              <a:rPr lang="tr-TR" dirty="0" err="1"/>
              <a:t>Sünnet’te</a:t>
            </a:r>
            <a:r>
              <a:rPr lang="tr-TR" dirty="0"/>
              <a:t> doğrudan suç olarak düzenlenmiş, cezaları belirlenmiş ve esas itibariyle Allah haklarını ihlâl eden </a:t>
            </a:r>
            <a:r>
              <a:rPr lang="tr-TR" dirty="0" smtClean="0"/>
              <a:t>davranışlardır.</a:t>
            </a:r>
          </a:p>
          <a:p>
            <a:pPr>
              <a:lnSpc>
                <a:spcPct val="120000"/>
              </a:lnSpc>
            </a:pPr>
            <a:r>
              <a:rPr lang="tr-TR" b="1" dirty="0" smtClean="0">
                <a:solidFill>
                  <a:srgbClr val="00B050"/>
                </a:solidFill>
              </a:rPr>
              <a:t>Kısas </a:t>
            </a:r>
            <a:r>
              <a:rPr lang="tr-TR" b="1" dirty="0">
                <a:solidFill>
                  <a:srgbClr val="00B050"/>
                </a:solidFill>
              </a:rPr>
              <a:t>suçları</a:t>
            </a:r>
            <a:r>
              <a:rPr lang="tr-TR" dirty="0"/>
              <a:t>, cana ve vücut bütünlüğüne karşı saldırı niteliği taşıyan </a:t>
            </a:r>
            <a:r>
              <a:rPr lang="tr-TR" dirty="0" smtClean="0"/>
              <a:t>davranışlardır.</a:t>
            </a:r>
          </a:p>
          <a:p>
            <a:pPr>
              <a:lnSpc>
                <a:spcPct val="120000"/>
              </a:lnSpc>
            </a:pPr>
            <a:r>
              <a:rPr lang="tr-TR" b="1" dirty="0" err="1" smtClean="0">
                <a:solidFill>
                  <a:srgbClr val="00B050"/>
                </a:solidFill>
              </a:rPr>
              <a:t>Ta’zîr</a:t>
            </a:r>
            <a:r>
              <a:rPr lang="tr-TR" b="1" dirty="0" smtClean="0">
                <a:solidFill>
                  <a:srgbClr val="00B050"/>
                </a:solidFill>
              </a:rPr>
              <a:t> </a:t>
            </a:r>
            <a:r>
              <a:rPr lang="tr-TR" b="1" dirty="0">
                <a:solidFill>
                  <a:srgbClr val="00B050"/>
                </a:solidFill>
              </a:rPr>
              <a:t>suçları </a:t>
            </a:r>
            <a:r>
              <a:rPr lang="tr-TR" dirty="0"/>
              <a:t>ise, </a:t>
            </a:r>
            <a:r>
              <a:rPr lang="tr-TR" dirty="0" err="1"/>
              <a:t>Kitab</a:t>
            </a:r>
            <a:r>
              <a:rPr lang="tr-TR" dirty="0"/>
              <a:t> ve </a:t>
            </a:r>
            <a:r>
              <a:rPr lang="tr-TR" dirty="0" err="1"/>
              <a:t>Sünnet’te</a:t>
            </a:r>
            <a:r>
              <a:rPr lang="tr-TR" dirty="0"/>
              <a:t> yasaklandıkları halde cezaları belirlenmemiş ya da düzenlenmeleri tümüyle yetkili organa bırakılmış olan suçlardır.</a:t>
            </a: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2:</a:t>
            </a:r>
          </a:p>
          <a:p>
            <a:r>
              <a:rPr lang="tr-TR" sz="4400" b="1" dirty="0" smtClean="0">
                <a:solidFill>
                  <a:srgbClr val="C00000"/>
                </a:solidFill>
                <a:latin typeface="Adobe Caslon Pro" panose="0205050205050A020403" pitchFamily="18" charset="-94"/>
                <a:ea typeface="Adobe Myungjo Std M" panose="02020600000000000000" pitchFamily="18" charset="-128"/>
              </a:rPr>
              <a:t>FIKIH İLMİ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Ceza Fıkhı/Hukuku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İslam ceza fıkhında suçlar, ayrıca, </a:t>
            </a:r>
            <a:r>
              <a:rPr lang="tr-TR" b="1" dirty="0">
                <a:solidFill>
                  <a:srgbClr val="00B050"/>
                </a:solidFill>
              </a:rPr>
              <a:t>Allah ve kul haklarını ihlâl eden suçlar</a:t>
            </a:r>
            <a:r>
              <a:rPr lang="tr-TR" dirty="0"/>
              <a:t> biçiminde de tasnif </a:t>
            </a:r>
            <a:r>
              <a:rPr lang="tr-TR" dirty="0" smtClean="0"/>
              <a:t>edilmektedir.</a:t>
            </a:r>
          </a:p>
          <a:p>
            <a:pPr>
              <a:lnSpc>
                <a:spcPct val="130000"/>
              </a:lnSpc>
            </a:pPr>
            <a:r>
              <a:rPr lang="tr-TR" dirty="0" smtClean="0"/>
              <a:t>Allah </a:t>
            </a:r>
            <a:r>
              <a:rPr lang="tr-TR" dirty="0"/>
              <a:t>hakları ile kamusal (toplumsal) haklar, kul hakları ile de özel (kişisel/bireysel) haklar </a:t>
            </a:r>
            <a:r>
              <a:rPr lang="tr-TR" dirty="0" smtClean="0"/>
              <a:t>kastedilmektedir.</a:t>
            </a:r>
          </a:p>
          <a:p>
            <a:pPr>
              <a:lnSpc>
                <a:spcPct val="130000"/>
              </a:lnSpc>
            </a:pPr>
            <a:r>
              <a:rPr lang="tr-TR" b="1" dirty="0" smtClean="0">
                <a:solidFill>
                  <a:srgbClr val="00B050"/>
                </a:solidFill>
              </a:rPr>
              <a:t>Had </a:t>
            </a:r>
            <a:r>
              <a:rPr lang="tr-TR" b="1" dirty="0">
                <a:solidFill>
                  <a:srgbClr val="00B050"/>
                </a:solidFill>
              </a:rPr>
              <a:t>suçları</a:t>
            </a:r>
            <a:r>
              <a:rPr lang="tr-TR" dirty="0"/>
              <a:t>, ilke olarak, </a:t>
            </a:r>
            <a:r>
              <a:rPr lang="tr-TR" b="1" dirty="0">
                <a:solidFill>
                  <a:srgbClr val="00B050"/>
                </a:solidFill>
              </a:rPr>
              <a:t>Allah haklarını </a:t>
            </a:r>
            <a:r>
              <a:rPr lang="tr-TR" dirty="0"/>
              <a:t>ve </a:t>
            </a:r>
            <a:r>
              <a:rPr lang="tr-TR" b="1" dirty="0">
                <a:solidFill>
                  <a:srgbClr val="00B050"/>
                </a:solidFill>
              </a:rPr>
              <a:t>kısas</a:t>
            </a:r>
            <a:r>
              <a:rPr lang="tr-TR" dirty="0"/>
              <a:t> </a:t>
            </a:r>
            <a:r>
              <a:rPr lang="tr-TR" b="1" dirty="0">
                <a:solidFill>
                  <a:srgbClr val="00B050"/>
                </a:solidFill>
              </a:rPr>
              <a:t>suçları</a:t>
            </a:r>
            <a:r>
              <a:rPr lang="tr-TR" dirty="0"/>
              <a:t> da </a:t>
            </a:r>
            <a:r>
              <a:rPr lang="tr-TR" b="1" dirty="0">
                <a:solidFill>
                  <a:srgbClr val="00B050"/>
                </a:solidFill>
              </a:rPr>
              <a:t>kul</a:t>
            </a:r>
            <a:r>
              <a:rPr lang="tr-TR" dirty="0"/>
              <a:t> </a:t>
            </a:r>
            <a:r>
              <a:rPr lang="tr-TR" b="1" dirty="0">
                <a:solidFill>
                  <a:srgbClr val="00B050"/>
                </a:solidFill>
              </a:rPr>
              <a:t>haklarını</a:t>
            </a:r>
            <a:r>
              <a:rPr lang="tr-TR" dirty="0"/>
              <a:t> </a:t>
            </a:r>
            <a:r>
              <a:rPr lang="tr-TR" b="1" dirty="0">
                <a:solidFill>
                  <a:srgbClr val="00B050"/>
                </a:solidFill>
              </a:rPr>
              <a:t>ihlâl eden </a:t>
            </a:r>
            <a:r>
              <a:rPr lang="tr-TR" b="1" dirty="0" smtClean="0">
                <a:solidFill>
                  <a:srgbClr val="00B050"/>
                </a:solidFill>
              </a:rPr>
              <a:t>suçlardır.</a:t>
            </a:r>
          </a:p>
          <a:p>
            <a:pPr>
              <a:lnSpc>
                <a:spcPct val="130000"/>
              </a:lnSpc>
            </a:pPr>
            <a:r>
              <a:rPr lang="tr-TR" b="1" dirty="0" err="1" smtClean="0">
                <a:solidFill>
                  <a:srgbClr val="00B050"/>
                </a:solidFill>
              </a:rPr>
              <a:t>Ta’zîr</a:t>
            </a:r>
            <a:r>
              <a:rPr lang="tr-TR" b="1" dirty="0" smtClean="0">
                <a:solidFill>
                  <a:srgbClr val="00B050"/>
                </a:solidFill>
              </a:rPr>
              <a:t> </a:t>
            </a:r>
            <a:r>
              <a:rPr lang="tr-TR" b="1" dirty="0">
                <a:solidFill>
                  <a:srgbClr val="00B050"/>
                </a:solidFill>
              </a:rPr>
              <a:t>suçları ise her iki hak türüne yönelik olabilir. </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İslam fıkhında suçların bazı özellikleri vardır. Bunlar şöyle </a:t>
            </a:r>
            <a:r>
              <a:rPr lang="tr-TR" dirty="0" smtClean="0"/>
              <a:t>sıralanabilir:</a:t>
            </a:r>
          </a:p>
          <a:p>
            <a:pPr>
              <a:lnSpc>
                <a:spcPct val="130000"/>
              </a:lnSpc>
            </a:pPr>
            <a:r>
              <a:rPr lang="tr-TR" dirty="0" smtClean="0"/>
              <a:t>1</a:t>
            </a:r>
            <a:r>
              <a:rPr lang="tr-TR" dirty="0"/>
              <a:t>. Had ve kısas suçlarında hâkimin takdir yetkisi bulunmadığı halde, </a:t>
            </a:r>
            <a:r>
              <a:rPr lang="tr-TR" dirty="0" err="1"/>
              <a:t>ta’zîr</a:t>
            </a:r>
            <a:r>
              <a:rPr lang="tr-TR" dirty="0"/>
              <a:t> suçlarında </a:t>
            </a:r>
            <a:r>
              <a:rPr lang="tr-TR" dirty="0" smtClean="0"/>
              <a:t>vardır.</a:t>
            </a:r>
          </a:p>
          <a:p>
            <a:pPr>
              <a:lnSpc>
                <a:spcPct val="130000"/>
              </a:lnSpc>
            </a:pPr>
            <a:r>
              <a:rPr lang="tr-TR" dirty="0" smtClean="0"/>
              <a:t>2</a:t>
            </a:r>
            <a:r>
              <a:rPr lang="tr-TR" dirty="0"/>
              <a:t>. Başta had suçları olmak üzere Allah haklarına yönelik suçların </a:t>
            </a:r>
            <a:r>
              <a:rPr lang="tr-TR" dirty="0" err="1"/>
              <a:t>koğuşturulması</a:t>
            </a:r>
            <a:r>
              <a:rPr lang="tr-TR" dirty="0"/>
              <a:t> şikâyete bağlı değildir. Kul haklarına yönelik suçların </a:t>
            </a:r>
            <a:r>
              <a:rPr lang="tr-TR" dirty="0" err="1"/>
              <a:t>koğuşturulması</a:t>
            </a:r>
            <a:r>
              <a:rPr lang="tr-TR" dirty="0"/>
              <a:t> şikâyete bağlıdır. Kısas suçları </a:t>
            </a:r>
            <a:r>
              <a:rPr lang="tr-TR" dirty="0" smtClean="0"/>
              <a:t>gibi.</a:t>
            </a:r>
          </a:p>
        </p:txBody>
      </p:sp>
    </p:spTree>
    <p:extLst>
      <p:ext uri="{BB962C8B-B14F-4D97-AF65-F5344CB8AC3E}">
        <p14:creationId xmlns:p14="http://schemas.microsoft.com/office/powerpoint/2010/main" val="328311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3. Had suçlarında suçlunun affı mümkün olmadığı halde, kısas ve </a:t>
            </a:r>
            <a:r>
              <a:rPr lang="tr-TR" dirty="0" err="1"/>
              <a:t>ta’zîr</a:t>
            </a:r>
            <a:r>
              <a:rPr lang="tr-TR" dirty="0"/>
              <a:t> suçlarında </a:t>
            </a:r>
            <a:r>
              <a:rPr lang="tr-TR" dirty="0" smtClean="0"/>
              <a:t>mümkündür.</a:t>
            </a:r>
          </a:p>
          <a:p>
            <a:pPr>
              <a:lnSpc>
                <a:spcPct val="150000"/>
              </a:lnSpc>
            </a:pPr>
            <a:r>
              <a:rPr lang="tr-TR" dirty="0" smtClean="0"/>
              <a:t>4</a:t>
            </a:r>
            <a:r>
              <a:rPr lang="tr-TR" dirty="0"/>
              <a:t>. Hafifletici sebepler had ve kısas suçlarında dikkate alınmadığı halde, </a:t>
            </a:r>
            <a:r>
              <a:rPr lang="tr-TR" dirty="0" err="1"/>
              <a:t>ta’zîr</a:t>
            </a:r>
            <a:r>
              <a:rPr lang="tr-TR" dirty="0"/>
              <a:t> suçlarında </a:t>
            </a:r>
            <a:r>
              <a:rPr lang="tr-TR" dirty="0" smtClean="0"/>
              <a:t>gözetilir.</a:t>
            </a:r>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5. Zamanaşımı Allah haklarını ihlâl eden suçlarda dikkate alınır. Kul haklarını ihlâl eden suçlarda etkili değildir.</a:t>
            </a:r>
          </a:p>
          <a:p>
            <a:pPr>
              <a:lnSpc>
                <a:spcPct val="150000"/>
              </a:lnSpc>
            </a:pPr>
            <a:r>
              <a:rPr lang="tr-TR" dirty="0"/>
              <a:t>6. En küçük şüphe bile had ve kısas suçlarının kanıtlanmamış sayılmasını gerektirdiği halde, </a:t>
            </a:r>
            <a:r>
              <a:rPr lang="tr-TR" dirty="0" err="1"/>
              <a:t>ta’zîr</a:t>
            </a:r>
            <a:r>
              <a:rPr lang="tr-TR" dirty="0"/>
              <a:t> suçlarının </a:t>
            </a:r>
            <a:r>
              <a:rPr lang="tr-TR" dirty="0" err="1"/>
              <a:t>isbatında</a:t>
            </a:r>
            <a:r>
              <a:rPr lang="tr-TR" dirty="0"/>
              <a:t> belli ölçüde şüphenin varlığı dikkate alınmayabilir. </a:t>
            </a:r>
            <a:endParaRPr lang="tr-TR" dirty="0"/>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Ceza Fıkhı/Hukuku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30000"/>
              </a:lnSpc>
            </a:pPr>
            <a:r>
              <a:rPr lang="tr-TR" dirty="0"/>
              <a:t>İslam ceza fıkhında cezalar </a:t>
            </a:r>
            <a:r>
              <a:rPr lang="tr-TR" b="1" dirty="0" err="1">
                <a:solidFill>
                  <a:srgbClr val="00B050"/>
                </a:solidFill>
              </a:rPr>
              <a:t>kanunîlik</a:t>
            </a:r>
            <a:r>
              <a:rPr lang="tr-TR" b="1" dirty="0">
                <a:solidFill>
                  <a:srgbClr val="00B050"/>
                </a:solidFill>
              </a:rPr>
              <a:t>, </a:t>
            </a:r>
            <a:r>
              <a:rPr lang="tr-TR" b="1" dirty="0" err="1">
                <a:solidFill>
                  <a:srgbClr val="00B050"/>
                </a:solidFill>
              </a:rPr>
              <a:t>şahsîlik</a:t>
            </a:r>
            <a:r>
              <a:rPr lang="tr-TR" b="1" dirty="0">
                <a:solidFill>
                  <a:srgbClr val="00B050"/>
                </a:solidFill>
              </a:rPr>
              <a:t> </a:t>
            </a:r>
            <a:r>
              <a:rPr lang="tr-TR" dirty="0"/>
              <a:t>ve</a:t>
            </a:r>
            <a:r>
              <a:rPr lang="tr-TR" b="1" dirty="0">
                <a:solidFill>
                  <a:srgbClr val="00B050"/>
                </a:solidFill>
              </a:rPr>
              <a:t> genellik </a:t>
            </a:r>
            <a:r>
              <a:rPr lang="tr-TR" dirty="0"/>
              <a:t>ilkelerine </a:t>
            </a:r>
            <a:r>
              <a:rPr lang="tr-TR" dirty="0" smtClean="0"/>
              <a:t>bağlıdır.</a:t>
            </a:r>
          </a:p>
          <a:p>
            <a:pPr>
              <a:lnSpc>
                <a:spcPct val="130000"/>
              </a:lnSpc>
            </a:pPr>
            <a:r>
              <a:rPr lang="tr-TR" b="1" dirty="0" err="1" smtClean="0">
                <a:solidFill>
                  <a:srgbClr val="00B050"/>
                </a:solidFill>
              </a:rPr>
              <a:t>Kanunîlik</a:t>
            </a:r>
            <a:r>
              <a:rPr lang="tr-TR" b="1" dirty="0" smtClean="0">
                <a:solidFill>
                  <a:srgbClr val="00B050"/>
                </a:solidFill>
              </a:rPr>
              <a:t> </a:t>
            </a:r>
            <a:r>
              <a:rPr lang="tr-TR" b="1" dirty="0">
                <a:solidFill>
                  <a:srgbClr val="00B050"/>
                </a:solidFill>
              </a:rPr>
              <a:t>ilkesi</a:t>
            </a:r>
            <a:r>
              <a:rPr lang="tr-TR" dirty="0"/>
              <a:t>, cezaların ceza fıkhı kurallarınca düzenlenmiş olmasını ifade </a:t>
            </a:r>
            <a:r>
              <a:rPr lang="tr-TR" dirty="0" smtClean="0"/>
              <a:t>etmektedir. Had </a:t>
            </a:r>
            <a:r>
              <a:rPr lang="tr-TR" dirty="0"/>
              <a:t>ve kısas cezaları bakımından, onlar </a:t>
            </a:r>
            <a:r>
              <a:rPr lang="tr-TR" dirty="0" err="1"/>
              <a:t>Kitab</a:t>
            </a:r>
            <a:r>
              <a:rPr lang="tr-TR" dirty="0"/>
              <a:t> ve </a:t>
            </a:r>
            <a:r>
              <a:rPr lang="tr-TR" dirty="0" err="1"/>
              <a:t>Sünnet’te</a:t>
            </a:r>
            <a:r>
              <a:rPr lang="tr-TR" dirty="0"/>
              <a:t> bildirildiği için, </a:t>
            </a:r>
            <a:r>
              <a:rPr lang="tr-TR" dirty="0" err="1"/>
              <a:t>kanunîlik</a:t>
            </a:r>
            <a:r>
              <a:rPr lang="tr-TR" dirty="0"/>
              <a:t> ilkesi tam olarak geçerlidir. </a:t>
            </a:r>
            <a:r>
              <a:rPr lang="tr-TR" dirty="0" err="1"/>
              <a:t>Ta’zîr</a:t>
            </a:r>
            <a:r>
              <a:rPr lang="tr-TR" dirty="0"/>
              <a:t> cezaları bakımından ise, aynı derecede bir </a:t>
            </a:r>
            <a:r>
              <a:rPr lang="tr-TR" dirty="0" err="1"/>
              <a:t>kanunîlik</a:t>
            </a:r>
            <a:r>
              <a:rPr lang="tr-TR" dirty="0"/>
              <a:t> ilkesinden söz </a:t>
            </a:r>
            <a:r>
              <a:rPr lang="tr-TR" dirty="0" smtClean="0"/>
              <a:t>edilemez.</a:t>
            </a:r>
            <a:endParaRPr lang="tr-TR" dirty="0"/>
          </a:p>
        </p:txBody>
      </p:sp>
    </p:spTree>
    <p:extLst>
      <p:ext uri="{BB962C8B-B14F-4D97-AF65-F5344CB8AC3E}">
        <p14:creationId xmlns:p14="http://schemas.microsoft.com/office/powerpoint/2010/main" val="58608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Ceza Fıkhı/Hukuku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nSpc>
                <a:spcPct val="140000"/>
              </a:lnSpc>
            </a:pPr>
            <a:r>
              <a:rPr lang="tr-TR" b="1" dirty="0" err="1">
                <a:solidFill>
                  <a:srgbClr val="00B050"/>
                </a:solidFill>
              </a:rPr>
              <a:t>Şahsîlik</a:t>
            </a:r>
            <a:r>
              <a:rPr lang="tr-TR" b="1" dirty="0">
                <a:solidFill>
                  <a:srgbClr val="00B050"/>
                </a:solidFill>
              </a:rPr>
              <a:t> ilkesi</a:t>
            </a:r>
            <a:r>
              <a:rPr lang="tr-TR" dirty="0"/>
              <a:t>, cezanın, suçu kim işlemişse ancak ona verilebileceğini öngören ilkedir. </a:t>
            </a:r>
            <a:r>
              <a:rPr lang="tr-TR" dirty="0" err="1"/>
              <a:t>Şahsîlik</a:t>
            </a:r>
            <a:r>
              <a:rPr lang="tr-TR" dirty="0"/>
              <a:t> ilkesine evrensel hukuk düşüncesinde çok geç ulaşılabilmiştir. İslam fıkhı, </a:t>
            </a:r>
            <a:r>
              <a:rPr lang="tr-TR" dirty="0" err="1"/>
              <a:t>Câhiliye’deki</a:t>
            </a:r>
            <a:r>
              <a:rPr lang="tr-TR" dirty="0"/>
              <a:t> kolektif sorumluluk algısını reddedip, </a:t>
            </a:r>
            <a:r>
              <a:rPr lang="tr-TR" dirty="0" err="1"/>
              <a:t>şahsîlik</a:t>
            </a:r>
            <a:r>
              <a:rPr lang="tr-TR" dirty="0"/>
              <a:t> ilkesini kesin bir biçimde yerleştirmiştir</a:t>
            </a:r>
            <a:endParaRPr lang="tr-TR" dirty="0"/>
          </a:p>
        </p:txBody>
      </p:sp>
    </p:spTree>
    <p:extLst>
      <p:ext uri="{BB962C8B-B14F-4D97-AF65-F5344CB8AC3E}">
        <p14:creationId xmlns:p14="http://schemas.microsoft.com/office/powerpoint/2010/main" val="3866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Ceza Fıkhı/Hukuku</a:t>
            </a:r>
            <a:endParaRPr lang="tr-TR"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b="1" dirty="0">
                <a:solidFill>
                  <a:srgbClr val="00B050"/>
                </a:solidFill>
              </a:rPr>
              <a:t>Genellik ilkesi</a:t>
            </a:r>
            <a:r>
              <a:rPr lang="tr-TR" dirty="0"/>
              <a:t>, cezaların tüm kişilere aynı şekilde uygulanması anlamındadır. İslam ceza fıkhında gayr-i </a:t>
            </a:r>
            <a:r>
              <a:rPr lang="tr-TR" dirty="0" err="1"/>
              <a:t>müslimler</a:t>
            </a:r>
            <a:r>
              <a:rPr lang="tr-TR" dirty="0"/>
              <a:t> ve köleler bakımından onların statülerinden kaynaklanan bazı farklı uygulamalar mevcuttur. Fakat aynı statüdeki kişiler arasında bir ayırım söz konusu değildir.</a:t>
            </a:r>
            <a:endParaRPr lang="tr-TR" dirty="0"/>
          </a:p>
        </p:txBody>
      </p:sp>
    </p:spTree>
    <p:extLst>
      <p:ext uri="{BB962C8B-B14F-4D97-AF65-F5344CB8AC3E}">
        <p14:creationId xmlns:p14="http://schemas.microsoft.com/office/powerpoint/2010/main" val="48870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Ceza Fıkhı/Hukuku</a:t>
            </a:r>
            <a:endParaRPr lang="tr-TR" b="1"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err="1"/>
              <a:t>Kitab</a:t>
            </a:r>
            <a:r>
              <a:rPr lang="tr-TR" dirty="0"/>
              <a:t> ve </a:t>
            </a:r>
            <a:r>
              <a:rPr lang="tr-TR" dirty="0" err="1"/>
              <a:t>Sünnet’te</a:t>
            </a:r>
            <a:r>
              <a:rPr lang="tr-TR" dirty="0"/>
              <a:t> had ve kısas suçları ile onlara ilişkin cezalar düzenlenmiştir. Had suçları zina, zina iftirası (</a:t>
            </a:r>
            <a:r>
              <a:rPr lang="tr-TR" dirty="0" err="1"/>
              <a:t>kazf</a:t>
            </a:r>
            <a:r>
              <a:rPr lang="tr-TR" dirty="0"/>
              <a:t>), içki içme (</a:t>
            </a:r>
            <a:r>
              <a:rPr lang="tr-TR" dirty="0" err="1"/>
              <a:t>şirb-sükr</a:t>
            </a:r>
            <a:r>
              <a:rPr lang="tr-TR" dirty="0"/>
              <a:t>), hırsızlık (sirkat), yol kesme (</a:t>
            </a:r>
            <a:r>
              <a:rPr lang="tr-TR" dirty="0" err="1"/>
              <a:t>hırâbe</a:t>
            </a:r>
            <a:r>
              <a:rPr lang="tr-TR" dirty="0"/>
              <a:t>/kat’-i </a:t>
            </a:r>
            <a:r>
              <a:rPr lang="tr-TR" dirty="0" err="1"/>
              <a:t>tarîk</a:t>
            </a:r>
            <a:r>
              <a:rPr lang="tr-TR" dirty="0"/>
              <a:t>), isyan (</a:t>
            </a:r>
            <a:r>
              <a:rPr lang="tr-TR" dirty="0" err="1"/>
              <a:t>bağy</a:t>
            </a:r>
            <a:r>
              <a:rPr lang="tr-TR" dirty="0"/>
              <a:t>) ve dinden dönme (</a:t>
            </a:r>
            <a:r>
              <a:rPr lang="tr-TR" dirty="0" err="1"/>
              <a:t>irtidâd</a:t>
            </a:r>
            <a:r>
              <a:rPr lang="tr-TR" dirty="0"/>
              <a:t>) suçlarından ibarettir. Kısas suçları ise, adam öldürme ve müessir fiillerden oluşmaktadır. </a:t>
            </a:r>
            <a:endParaRPr lang="tr-TR" dirty="0" smtClean="0"/>
          </a:p>
        </p:txBody>
      </p:sp>
    </p:spTree>
    <p:extLst>
      <p:ext uri="{BB962C8B-B14F-4D97-AF65-F5344CB8AC3E}">
        <p14:creationId xmlns:p14="http://schemas.microsoft.com/office/powerpoint/2010/main" val="331100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Ceza Fıkhı/Hukuku</a:t>
            </a:r>
            <a:endParaRPr lang="tr-TR" dirty="0">
              <a:solidFill>
                <a:srgbClr val="00B050"/>
              </a:solidFill>
            </a:endParaRPr>
          </a:p>
        </p:txBody>
      </p:sp>
      <p:sp>
        <p:nvSpPr>
          <p:cNvPr id="3" name="İçerik Yer Tutucusu 2"/>
          <p:cNvSpPr>
            <a:spLocks noGrp="1"/>
          </p:cNvSpPr>
          <p:nvPr>
            <p:ph idx="1"/>
          </p:nvPr>
        </p:nvSpPr>
        <p:spPr/>
        <p:txBody>
          <a:bodyPr>
            <a:normAutofit/>
          </a:bodyPr>
          <a:lstStyle/>
          <a:p>
            <a:pPr marL="0" indent="0">
              <a:lnSpc>
                <a:spcPct val="120000"/>
              </a:lnSpc>
              <a:buNone/>
            </a:pPr>
            <a:r>
              <a:rPr lang="tr-TR" dirty="0"/>
              <a:t>Suça göre değişen ölüm (kısas, </a:t>
            </a:r>
            <a:r>
              <a:rPr lang="tr-TR" dirty="0" err="1"/>
              <a:t>recm</a:t>
            </a:r>
            <a:r>
              <a:rPr lang="tr-TR" dirty="0"/>
              <a:t>, </a:t>
            </a:r>
            <a:r>
              <a:rPr lang="tr-TR" dirty="0" err="1"/>
              <a:t>salb</a:t>
            </a:r>
            <a:r>
              <a:rPr lang="tr-TR" dirty="0"/>
              <a:t>), </a:t>
            </a:r>
            <a:r>
              <a:rPr lang="tr-TR" dirty="0" err="1"/>
              <a:t>celde</a:t>
            </a:r>
            <a:r>
              <a:rPr lang="tr-TR" dirty="0"/>
              <a:t> (sopa), el kesme, el ve ayağın çaprazlama kesilmesi, sürgün/ hapis türünde cezalar öngörülmüştür. Ayrıca tazminat niteliğinde diyet, dinî ceza niteliğinde </a:t>
            </a:r>
            <a:r>
              <a:rPr lang="tr-TR" dirty="0" err="1"/>
              <a:t>keffâret</a:t>
            </a:r>
            <a:r>
              <a:rPr lang="tr-TR" dirty="0"/>
              <a:t> ile tabi ceza niteliğinde mirastan yoksun bırakma ve şahitlik ehliyetini kaybetme yaptırımları mevcuttur.</a:t>
            </a:r>
          </a:p>
        </p:txBody>
      </p:sp>
    </p:spTree>
    <p:extLst>
      <p:ext uri="{BB962C8B-B14F-4D97-AF65-F5344CB8AC3E}">
        <p14:creationId xmlns:p14="http://schemas.microsoft.com/office/powerpoint/2010/main" val="6858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a:t>
            </a:r>
            <a:r>
              <a:rPr lang="tr-TR" dirty="0" smtClean="0"/>
              <a:t>ilk olarak aile fıkhı/hukuku üzerinde </a:t>
            </a:r>
            <a:r>
              <a:rPr lang="tr-TR" dirty="0" smtClean="0"/>
              <a:t>duracağız.</a:t>
            </a:r>
          </a:p>
          <a:p>
            <a:pPr>
              <a:lnSpc>
                <a:spcPct val="110000"/>
              </a:lnSpc>
              <a:spcBef>
                <a:spcPts val="600"/>
              </a:spcBef>
            </a:pPr>
            <a:r>
              <a:rPr lang="tr-TR" dirty="0" smtClean="0"/>
              <a:t>İkinci olarak ise ceza fıkhını/hukukunu ele </a:t>
            </a:r>
            <a:r>
              <a:rPr lang="tr-TR" dirty="0" smtClean="0"/>
              <a:t>alacağız.</a:t>
            </a:r>
          </a:p>
        </p:txBody>
      </p:sp>
    </p:spTree>
    <p:extLst>
      <p:ext uri="{BB962C8B-B14F-4D97-AF65-F5344CB8AC3E}">
        <p14:creationId xmlns:p14="http://schemas.microsoft.com/office/powerpoint/2010/main" val="16558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Aile Fıkhı/Hukuku</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İslam’da nişanlanma, tarafların birbirini tanıması, evlilik konusunda sağlıklı bir karar verebilmeleri ve sonradan ortaya çıkabilecek sakıncaların daha işin başında iken giderilmesi amacını taşıyan meşru ve önemli bir merasimdir.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 </a:t>
            </a:r>
            <a:endParaRPr lang="tr-TR" b="1" dirty="0">
              <a:solidFill>
                <a:srgbClr val="00B050"/>
              </a:solidFill>
            </a:endParaRPr>
          </a:p>
        </p:txBody>
      </p:sp>
      <p:sp>
        <p:nvSpPr>
          <p:cNvPr id="3" name="İçerik Yer Tutucusu 2"/>
          <p:cNvSpPr>
            <a:spLocks noGrp="1"/>
          </p:cNvSpPr>
          <p:nvPr>
            <p:ph idx="1"/>
          </p:nvPr>
        </p:nvSpPr>
        <p:spPr/>
        <p:txBody>
          <a:bodyPr/>
          <a:lstStyle/>
          <a:p>
            <a:r>
              <a:rPr lang="tr-TR" dirty="0" smtClean="0"/>
              <a:t>Nişanlanma</a:t>
            </a:r>
            <a:r>
              <a:rPr lang="tr-TR" dirty="0"/>
              <a:t>, esas itibariyle bir evlilik vaadi olup taraflara evlenme mecburiyeti yüklemez.</a:t>
            </a:r>
          </a:p>
        </p:txBody>
      </p:sp>
    </p:spTree>
    <p:extLst>
      <p:ext uri="{BB962C8B-B14F-4D97-AF65-F5344CB8AC3E}">
        <p14:creationId xmlns:p14="http://schemas.microsoft.com/office/powerpoint/2010/main" val="101328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Evlenme akdinin unsurları taraflar, irade beyanı ve akdin konusudur. Taraflar evlenecek olan kadın ve erkektir. İrade beyanı ise tarafların evlilik akdine ilişkin rızalarını yansıtan, </a:t>
            </a:r>
            <a:r>
              <a:rPr lang="tr-TR" dirty="0" err="1"/>
              <a:t>îcâb</a:t>
            </a:r>
            <a:r>
              <a:rPr lang="tr-TR" dirty="0"/>
              <a:t> ve </a:t>
            </a:r>
            <a:r>
              <a:rPr lang="tr-TR" dirty="0" err="1"/>
              <a:t>kabûl</a:t>
            </a:r>
            <a:r>
              <a:rPr lang="tr-TR" dirty="0"/>
              <a:t> diye isimlendirilen sözlerdir. Nikâh akdinin konusu ise menfaat türünden bir şey olup bu da tarafların birbirinden cinsel yönden istifade etme imkânıdır. </a:t>
            </a:r>
            <a:endParaRPr lang="tr-TR" dirty="0"/>
          </a:p>
        </p:txBody>
      </p:sp>
    </p:spTree>
    <p:extLst>
      <p:ext uri="{BB962C8B-B14F-4D97-AF65-F5344CB8AC3E}">
        <p14:creationId xmlns:p14="http://schemas.microsoft.com/office/powerpoint/2010/main" val="56824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C00000"/>
              </a:solidFill>
            </a:endParaRPr>
          </a:p>
        </p:txBody>
      </p:sp>
      <p:sp>
        <p:nvSpPr>
          <p:cNvPr id="3" name="İçerik Yer Tutucusu 2"/>
          <p:cNvSpPr>
            <a:spLocks noGrp="1"/>
          </p:cNvSpPr>
          <p:nvPr>
            <p:ph idx="1"/>
          </p:nvPr>
        </p:nvSpPr>
        <p:spPr/>
        <p:txBody>
          <a:bodyPr>
            <a:normAutofit fontScale="92500"/>
          </a:bodyPr>
          <a:lstStyle/>
          <a:p>
            <a:pPr>
              <a:lnSpc>
                <a:spcPct val="130000"/>
              </a:lnSpc>
            </a:pPr>
            <a:r>
              <a:rPr lang="tr-TR" dirty="0"/>
              <a:t>Evlenme akdinde dört grup şart vardır ve bu şartların akde etkisi farklı düzeylerdedir. Bunlar sırasıyla </a:t>
            </a:r>
            <a:r>
              <a:rPr lang="tr-TR" b="1" dirty="0" err="1">
                <a:solidFill>
                  <a:srgbClr val="00B050"/>
                </a:solidFill>
              </a:rPr>
              <a:t>in‘ikad</a:t>
            </a:r>
            <a:r>
              <a:rPr lang="tr-TR" b="1" dirty="0">
                <a:solidFill>
                  <a:srgbClr val="00B050"/>
                </a:solidFill>
              </a:rPr>
              <a:t>, sıhhat, </a:t>
            </a:r>
            <a:r>
              <a:rPr lang="tr-TR" b="1" dirty="0" err="1">
                <a:solidFill>
                  <a:srgbClr val="00B050"/>
                </a:solidFill>
              </a:rPr>
              <a:t>nefaz</a:t>
            </a:r>
            <a:r>
              <a:rPr lang="tr-TR" b="1" dirty="0">
                <a:solidFill>
                  <a:srgbClr val="00B050"/>
                </a:solidFill>
              </a:rPr>
              <a:t> </a:t>
            </a:r>
            <a:r>
              <a:rPr lang="tr-TR" dirty="0"/>
              <a:t>ve</a:t>
            </a:r>
            <a:r>
              <a:rPr lang="tr-TR" b="1" dirty="0">
                <a:solidFill>
                  <a:srgbClr val="00B050"/>
                </a:solidFill>
              </a:rPr>
              <a:t> lüzum </a:t>
            </a:r>
            <a:r>
              <a:rPr lang="tr-TR" dirty="0" smtClean="0"/>
              <a:t>şartlarıdır.</a:t>
            </a:r>
          </a:p>
          <a:p>
            <a:pPr>
              <a:lnSpc>
                <a:spcPct val="130000"/>
              </a:lnSpc>
            </a:pPr>
            <a:r>
              <a:rPr lang="tr-TR" b="1" dirty="0" err="1" smtClean="0">
                <a:solidFill>
                  <a:srgbClr val="00B050"/>
                </a:solidFill>
              </a:rPr>
              <a:t>İn‘ikad</a:t>
            </a:r>
            <a:r>
              <a:rPr lang="tr-TR" b="1" dirty="0" smtClean="0">
                <a:solidFill>
                  <a:srgbClr val="00B050"/>
                </a:solidFill>
              </a:rPr>
              <a:t> </a:t>
            </a:r>
            <a:r>
              <a:rPr lang="tr-TR" b="1" dirty="0">
                <a:solidFill>
                  <a:srgbClr val="00B050"/>
                </a:solidFill>
              </a:rPr>
              <a:t>şartları</a:t>
            </a:r>
            <a:r>
              <a:rPr lang="tr-TR" dirty="0"/>
              <a:t>, kuruluş şartları olup akde </a:t>
            </a:r>
            <a:r>
              <a:rPr lang="tr-TR" dirty="0" err="1"/>
              <a:t>fıkhen</a:t>
            </a:r>
            <a:r>
              <a:rPr lang="tr-TR" dirty="0"/>
              <a:t> varlık kazandırır. Bunlar akdi yapacak tarafların ehliyete sahip olması, meclis birliği, </a:t>
            </a:r>
            <a:r>
              <a:rPr lang="tr-TR" dirty="0" err="1"/>
              <a:t>îcâb</a:t>
            </a:r>
            <a:r>
              <a:rPr lang="tr-TR" dirty="0"/>
              <a:t> ve </a:t>
            </a:r>
            <a:r>
              <a:rPr lang="tr-TR" dirty="0" err="1"/>
              <a:t>kabûlün</a:t>
            </a:r>
            <a:r>
              <a:rPr lang="tr-TR" dirty="0"/>
              <a:t> birbirine uygun olması, evlenme akdinin geciktirici bir şarta bağlanmaması, akdin sürekli olmak üzere yapılmış olması ve evlenecek taraflar arasında sürekli ya da geçici bir evlenme engelinin bulunmamasıdır. Bu şartlardan birini taşımayan evlilik akdi bâtıldır, bir sonuç doğurmaz. </a:t>
            </a:r>
            <a:endParaRPr lang="tr-TR" dirty="0"/>
          </a:p>
        </p:txBody>
      </p:sp>
    </p:spTree>
    <p:extLst>
      <p:ext uri="{BB962C8B-B14F-4D97-AF65-F5344CB8AC3E}">
        <p14:creationId xmlns:p14="http://schemas.microsoft.com/office/powerpoint/2010/main" val="233681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00B050"/>
              </a:solidFill>
            </a:endParaRPr>
          </a:p>
        </p:txBody>
      </p:sp>
      <p:sp>
        <p:nvSpPr>
          <p:cNvPr id="3" name="İçerik Yer Tutucusu 2"/>
          <p:cNvSpPr>
            <a:spLocks noGrp="1"/>
          </p:cNvSpPr>
          <p:nvPr>
            <p:ph idx="1"/>
          </p:nvPr>
        </p:nvSpPr>
        <p:spPr/>
        <p:txBody>
          <a:bodyPr/>
          <a:lstStyle/>
          <a:p>
            <a:pPr>
              <a:lnSpc>
                <a:spcPct val="100000"/>
              </a:lnSpc>
            </a:pPr>
            <a:r>
              <a:rPr lang="tr-TR" b="1" dirty="0">
                <a:solidFill>
                  <a:srgbClr val="00B050"/>
                </a:solidFill>
              </a:rPr>
              <a:t>Sıhhat şartları, </a:t>
            </a:r>
            <a:r>
              <a:rPr lang="tr-TR" dirty="0"/>
              <a:t>geçerlilik şartları olup akdin </a:t>
            </a:r>
            <a:r>
              <a:rPr lang="tr-TR" dirty="0" err="1"/>
              <a:t>fıkhen</a:t>
            </a:r>
            <a:r>
              <a:rPr lang="tr-TR" dirty="0"/>
              <a:t>/hukuken geçerli olarak varlığını sürdürmesini sağlar. Bunlar şahitlerin bulunması, Hanefîlerin dışındakilere göre ikrahın olmaması ve bazılarına göre evlilikte akdin ruhuna aykırı olmayarak ileri sürülen şartlara uyulmasıdır. Sıhhat şartlarından birini taşımayan akit, </a:t>
            </a:r>
            <a:r>
              <a:rPr lang="tr-TR" dirty="0" err="1"/>
              <a:t>fâsittir</a:t>
            </a:r>
            <a:r>
              <a:rPr lang="tr-TR" dirty="0"/>
              <a:t>. </a:t>
            </a:r>
            <a:r>
              <a:rPr lang="tr-TR" dirty="0" err="1"/>
              <a:t>Fâsit</a:t>
            </a:r>
            <a:r>
              <a:rPr lang="tr-TR" dirty="0"/>
              <a:t> akit ise zifaf olmamışsa bir sonuç doğurmaz. Zifaf olmuşsa batıl akitten farklı olarak birtakım sonuçlar </a:t>
            </a:r>
            <a:r>
              <a:rPr lang="tr-TR" dirty="0" smtClean="0"/>
              <a:t>doğurur.</a:t>
            </a:r>
            <a:endParaRPr lang="tr-TR" dirty="0"/>
          </a:p>
        </p:txBody>
      </p:sp>
    </p:spTree>
    <p:extLst>
      <p:ext uri="{BB962C8B-B14F-4D97-AF65-F5344CB8AC3E}">
        <p14:creationId xmlns:p14="http://schemas.microsoft.com/office/powerpoint/2010/main" val="605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Aile Fıkhı/Hukuku</a:t>
            </a:r>
            <a:endParaRPr lang="tr-TR" b="1" dirty="0">
              <a:solidFill>
                <a:srgbClr val="FF0000"/>
              </a:solidFill>
            </a:endParaRPr>
          </a:p>
        </p:txBody>
      </p:sp>
      <p:sp>
        <p:nvSpPr>
          <p:cNvPr id="3" name="İçerik Yer Tutucusu 2"/>
          <p:cNvSpPr>
            <a:spLocks noGrp="1"/>
          </p:cNvSpPr>
          <p:nvPr>
            <p:ph idx="1"/>
          </p:nvPr>
        </p:nvSpPr>
        <p:spPr>
          <a:xfrm>
            <a:off x="838200" y="1632156"/>
            <a:ext cx="10515600" cy="4544808"/>
          </a:xfrm>
        </p:spPr>
        <p:txBody>
          <a:bodyPr>
            <a:normAutofit/>
          </a:bodyPr>
          <a:lstStyle/>
          <a:p>
            <a:pPr>
              <a:lnSpc>
                <a:spcPct val="100000"/>
              </a:lnSpc>
            </a:pPr>
            <a:r>
              <a:rPr lang="tr-TR" b="1" dirty="0" err="1">
                <a:solidFill>
                  <a:srgbClr val="00B050"/>
                </a:solidFill>
              </a:rPr>
              <a:t>Nefaz</a:t>
            </a:r>
            <a:r>
              <a:rPr lang="tr-TR" b="1" dirty="0">
                <a:solidFill>
                  <a:srgbClr val="00B050"/>
                </a:solidFill>
              </a:rPr>
              <a:t> şartları </a:t>
            </a:r>
            <a:r>
              <a:rPr lang="tr-TR" dirty="0"/>
              <a:t>akdin yürürlük, işlerlik kazanabilmesi için gerekli olan şartlardır. Bunlar, yapılan akdin velinin ya da ilgili tarafların onayına bağlı olmamasıdır. Veli ya da ilgili tarafların onayını gerektiren akit, askıdadır. Veli ya da ilgili taraflar yapılan akdi onaylarsa akit geçerli olur ve sonuçlarını bilfiil doğurur, onay vermezse bâtıl olur ve sonuç doğurmaz.</a:t>
            </a:r>
            <a:endParaRPr lang="tr-TR" dirty="0" smtClean="0"/>
          </a:p>
        </p:txBody>
      </p:sp>
    </p:spTree>
    <p:extLst>
      <p:ext uri="{BB962C8B-B14F-4D97-AF65-F5344CB8AC3E}">
        <p14:creationId xmlns:p14="http://schemas.microsoft.com/office/powerpoint/2010/main" val="23834646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1398</Words>
  <Application>Microsoft Office PowerPoint</Application>
  <PresentationFormat>Geniş ekran</PresentationFormat>
  <Paragraphs>71</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Adobe Myungjo Std M</vt:lpstr>
      <vt:lpstr>Adobe Caslon Pro</vt:lpstr>
      <vt:lpstr>Arial</vt:lpstr>
      <vt:lpstr>Calibri</vt:lpstr>
      <vt:lpstr>Calibri Light</vt:lpstr>
      <vt:lpstr>Office Teması</vt:lpstr>
      <vt:lpstr> </vt:lpstr>
      <vt:lpstr>PowerPoint Sunusu</vt:lpstr>
      <vt:lpstr>Bu derste neler öğreneceğiz?</vt:lpstr>
      <vt:lpstr>Aile Fıkhı/Hukuku</vt:lpstr>
      <vt:lpstr>Odaklanalım!... </vt:lpstr>
      <vt:lpstr>Aile Fıkhı/Hukuku</vt:lpstr>
      <vt:lpstr>Aile Fıkhı/Hukuku</vt:lpstr>
      <vt:lpstr>Aile Fıkhı/Hukuku</vt:lpstr>
      <vt:lpstr>Aile Fıkhı/Hukuku</vt:lpstr>
      <vt:lpstr>Aile Fıkhı/Hukuku</vt:lpstr>
      <vt:lpstr>Aile Fıkhı/Hukuku</vt:lpstr>
      <vt:lpstr>Aile Fıkhı/Hukuku</vt:lpstr>
      <vt:lpstr>Aile Fıkhı/Hukuku</vt:lpstr>
      <vt:lpstr>Bilgi Notu…</vt:lpstr>
      <vt:lpstr>Aile Fıkhı/Hukuku</vt:lpstr>
      <vt:lpstr>Aile Fıkhı/Hukuku</vt:lpstr>
      <vt:lpstr>Aile Fıkhı/Hukuku</vt:lpstr>
      <vt:lpstr>Adet muhakkemdir.</vt:lpstr>
      <vt:lpstr>Ceza Fıkhı/Hukuku</vt:lpstr>
      <vt:lpstr>Ceza Fıkhı/Hukuku</vt:lpstr>
      <vt:lpstr>Bilgi Notu…</vt:lpstr>
      <vt:lpstr>Bilgi Notu…</vt:lpstr>
      <vt:lpstr>Bilgi Notu…</vt:lpstr>
      <vt:lpstr>Ceza Fıkhı/Hukuku</vt:lpstr>
      <vt:lpstr>Ceza Fıkhı/Hukuku</vt:lpstr>
      <vt:lpstr>Ceza Fıkhı/Hukuku</vt:lpstr>
      <vt:lpstr>Ceza Fıkhı/Hukuku</vt:lpstr>
      <vt:lpstr>Ceza Fıkhı/Hukuku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50</cp:revision>
  <dcterms:created xsi:type="dcterms:W3CDTF">2020-11-30T19:20:16Z</dcterms:created>
  <dcterms:modified xsi:type="dcterms:W3CDTF">2020-12-13T10:33:03Z</dcterms:modified>
</cp:coreProperties>
</file>